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0" r:id="rId1"/>
  </p:sldMasterIdLst>
  <p:sldIdLst>
    <p:sldId id="258" r:id="rId2"/>
    <p:sldId id="261" r:id="rId3"/>
    <p:sldId id="277" r:id="rId4"/>
    <p:sldId id="279" r:id="rId5"/>
    <p:sldId id="278" r:id="rId6"/>
    <p:sldId id="272" r:id="rId7"/>
    <p:sldId id="273" r:id="rId8"/>
    <p:sldId id="280" r:id="rId9"/>
    <p:sldId id="281" r:id="rId10"/>
    <p:sldId id="282" r:id="rId11"/>
    <p:sldId id="274" r:id="rId12"/>
    <p:sldId id="283" r:id="rId13"/>
    <p:sldId id="259" r:id="rId14"/>
    <p:sldId id="275" r:id="rId15"/>
    <p:sldId id="269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41" userDrawn="1">
          <p15:clr>
            <a:srgbClr val="A4A3A4"/>
          </p15:clr>
        </p15:guide>
        <p15:guide id="2" orient="horz" pos="4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E7B5"/>
    <a:srgbClr val="242424"/>
    <a:srgbClr val="505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50" autoAdjust="0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114" y="306"/>
      </p:cViewPr>
      <p:guideLst>
        <p:guide pos="1141"/>
        <p:guide orient="horz" pos="4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Синий">
    <p:bg>
      <p:bgPr>
        <a:solidFill>
          <a:srgbClr val="505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3ACCEA-102A-4B47-8BAD-E97080CB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0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FF239D-64CB-D74D-B952-851537ED8D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0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Зелё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F9B2D8-1EE7-C44E-AE2B-B3313C068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0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Гради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6DE9E8-6580-874F-B839-2AC4713F82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0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Градиентн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6DE9E8-6580-874F-B839-2AC4713F82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049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67FADA-9199-F74A-95BC-035DDE73B5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4900" y="0"/>
            <a:ext cx="1109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8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1" r:id="rId2"/>
    <p:sldLayoutId id="2147483655" r:id="rId3"/>
    <p:sldLayoutId id="2147483656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asi.ru/tasks/classification-appeal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jpg"/><Relationship Id="rId4" Type="http://schemas.openxmlformats.org/officeDocument/2006/relationships/image" Target="../media/image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png"/><Relationship Id="rId4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F8C999-0236-084A-AA3D-0A38C7D7395A}"/>
              </a:ext>
            </a:extLst>
          </p:cNvPr>
          <p:cNvSpPr txBox="1">
            <a:spLocks/>
          </p:cNvSpPr>
          <p:nvPr/>
        </p:nvSpPr>
        <p:spPr>
          <a:xfrm>
            <a:off x="1708150" y="3010067"/>
            <a:ext cx="10483850" cy="138952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Автоматический классификатор обращений граждан</a:t>
            </a:r>
            <a:endParaRPr lang="ru-RU" sz="4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</a:rPr>
              <a:t>Название 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команды: «Счастье не за горами»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Перевалов Александр Максимович</a:t>
            </a:r>
          </a:p>
          <a:p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Бобков Сергей Алексеевич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ru-RU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A1A39F-C528-FC49-821E-CD9F5D753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82989" y="275837"/>
            <a:ext cx="1218829" cy="5637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2AEAF9-A90F-6945-B591-0A9232281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741156" y="202857"/>
            <a:ext cx="1523338" cy="63673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2360F16-2671-41FD-AC67-614F1F355876}"/>
              </a:ext>
            </a:extLst>
          </p:cNvPr>
          <p:cNvSpPr txBox="1">
            <a:spLocks/>
          </p:cNvSpPr>
          <p:nvPr/>
        </p:nvSpPr>
        <p:spPr>
          <a:xfrm>
            <a:off x="1708150" y="5964010"/>
            <a:ext cx="10483850" cy="59662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</a:rPr>
              <a:t>Ссылка на репозиторий с решением на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git.asi.ru</a:t>
            </a:r>
            <a:endParaRPr lang="ru-RU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43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31420" y="382426"/>
            <a:ext cx="9254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Окно обращений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2952"/>
          <a:stretch/>
        </p:blipFill>
        <p:spPr>
          <a:xfrm>
            <a:off x="1531420" y="1129004"/>
            <a:ext cx="10117562" cy="53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78073" y="327428"/>
            <a:ext cx="9485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Формат 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обращения к 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78073" y="1308066"/>
            <a:ext cx="1022764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Метод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/classify</a:t>
            </a:r>
            <a:endParaRPr lang="ru-RU" sz="20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b="1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Тип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</a:t>
            </a:r>
          </a:p>
          <a:p>
            <a:r>
              <a:rPr lang="ru-RU" sz="2000" b="1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Параметры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prediction_data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массив строк (обращений)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predict_proba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флаг вывода вероятностей классификации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  <a:endParaRPr lang="ru-RU" sz="20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en-US" sz="2000" i="1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ser_mode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флаг использования пользовательского режима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20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2000" b="1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Ответ сервера 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массив словарей (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dictionary)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с ключами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2000" i="1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ategory_prediction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предсказанная категория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executor_prediction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предсказанный исполнитель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  <a:endParaRPr lang="en-US" sz="20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theme_prediction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предсказанная аннотация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category_prediction_proba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массив вероятностей категорий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response_text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ответ в виде текста 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000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user_mode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=True).</a:t>
            </a:r>
          </a:p>
          <a:p>
            <a:endParaRPr lang="en-US" sz="20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20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51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78073" y="327428"/>
            <a:ext cx="9485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Пример обращения к 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3.6)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78073" y="1372788"/>
            <a:ext cx="102276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prediction_data</a:t>
            </a:r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</a:t>
            </a:r>
            <a:r>
              <a:rPr lang="ru-RU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= ["В нашем городе очень плохие дороги. Много выбоин и ям</a:t>
            </a:r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",</a:t>
            </a:r>
            <a:endParaRPr lang="en-US" sz="1600" b="1" dirty="0" smtClean="0">
              <a:solidFill>
                <a:schemeClr val="accent1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	</a:t>
            </a:r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"</a:t>
            </a:r>
            <a:r>
              <a:rPr lang="ru-RU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У нас в подъезде валяется мусор, он пахнет. Уберите пожалуйста</a:t>
            </a:r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",]</a:t>
            </a:r>
            <a:endParaRPr lang="en-US" sz="1600" b="1" dirty="0" smtClean="0">
              <a:solidFill>
                <a:schemeClr val="accent1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endParaRPr lang="en-US" sz="1600" b="1" dirty="0" smtClean="0">
              <a:solidFill>
                <a:schemeClr val="accent1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response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=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requests.get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url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='http://localhost:8080/classify',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params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={'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prediction_data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json.dumps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prediction_data</a:t>
            </a:r>
            <a:r>
              <a:rPr lang="en-US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	'</a:t>
            </a:r>
            <a:r>
              <a:rPr lang="en-US" sz="1600" b="1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predict_proba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json.dumps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(False</a:t>
            </a:r>
            <a:r>
              <a:rPr lang="en-US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	</a:t>
            </a:r>
            <a:r>
              <a:rPr lang="en-US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</a:t>
            </a:r>
            <a:r>
              <a:rPr lang="en-US" sz="1600" b="1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user_mode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json.dumps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(False)})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response.json</a:t>
            </a:r>
            <a:r>
              <a:rPr lang="en-US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())</a:t>
            </a:r>
          </a:p>
          <a:p>
            <a:endParaRPr lang="en-US" sz="1600" b="1" dirty="0" smtClean="0">
              <a:solidFill>
                <a:schemeClr val="accent1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#</a:t>
            </a:r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Результат работы программы (ответ сервера)</a:t>
            </a:r>
          </a:p>
          <a:p>
            <a:endParaRPr lang="en-US" sz="1600" b="1" dirty="0" smtClean="0">
              <a:solidFill>
                <a:schemeClr val="accent1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[{'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category_prediction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'</a:t>
            </a:r>
            <a:r>
              <a:rPr lang="ru-RU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Дороги', </a:t>
            </a:r>
            <a:endParaRPr lang="ru-RU" sz="1600" b="1" dirty="0" smtClean="0">
              <a:solidFill>
                <a:schemeClr val="accent1"/>
              </a:solidFill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</a:t>
            </a:r>
            <a:r>
              <a:rPr lang="en-US" sz="1600" b="1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executor_prediction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'</a:t>
            </a:r>
            <a:r>
              <a:rPr lang="ru-RU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Управление_благоустройства_города</a:t>
            </a:r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',</a:t>
            </a:r>
          </a:p>
          <a:p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theme_prediction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'</a:t>
            </a:r>
            <a:r>
              <a:rPr lang="ru-RU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Повреждение_или_отсутствие_дорожного_покрытия</a:t>
            </a:r>
            <a:r>
              <a:rPr lang="ru-RU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'}, {'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category_prediction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'</a:t>
            </a:r>
            <a:r>
              <a:rPr lang="ru-RU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Дворовая_территория</a:t>
            </a:r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',</a:t>
            </a:r>
          </a:p>
          <a:p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executor_prediction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'</a:t>
            </a:r>
            <a:r>
              <a:rPr lang="ru-RU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Управление_благоустройства_города</a:t>
            </a:r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',</a:t>
            </a:r>
          </a:p>
          <a:p>
            <a:r>
              <a:rPr lang="ru-RU" sz="16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theme_prediction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': '</a:t>
            </a:r>
            <a:r>
              <a:rPr lang="ru-RU" sz="1600" b="1" dirty="0" err="1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Неубранная_дворовая_территория</a:t>
            </a:r>
            <a:r>
              <a:rPr lang="ru-RU" sz="1600" b="1" dirty="0">
                <a:solidFill>
                  <a:schemeClr val="accent1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_(мусор/снег)'}]</a:t>
            </a:r>
          </a:p>
        </p:txBody>
      </p:sp>
    </p:spTree>
    <p:extLst>
      <p:ext uri="{BB962C8B-B14F-4D97-AF65-F5344CB8AC3E}">
        <p14:creationId xmlns:p14="http://schemas.microsoft.com/office/powerpoint/2010/main" val="135047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811338" y="2380163"/>
            <a:ext cx="96758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Команда готова </a:t>
            </a:r>
            <a:r>
              <a:rPr lang="ru-RU" sz="32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участвовать в реализации пилотных проектов в субъектах РФ в период с сентября 2019 по январь 2020.</a:t>
            </a:r>
          </a:p>
        </p:txBody>
      </p:sp>
    </p:spTree>
    <p:extLst>
      <p:ext uri="{BB962C8B-B14F-4D97-AF65-F5344CB8AC3E}">
        <p14:creationId xmlns:p14="http://schemas.microsoft.com/office/powerpoint/2010/main" val="636303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811338" y="765175"/>
            <a:ext cx="916146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Состав Команды</a:t>
            </a:r>
          </a:p>
          <a:p>
            <a:endParaRPr lang="ru-RU" sz="28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Перевалов Александр Максимович, место работы ООО «Форсайт», место учебы ПНИПУ, ссылка на портфолио:</a:t>
            </a:r>
            <a:r>
              <a:rPr lang="en-US" sz="28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;</a:t>
            </a:r>
            <a:endParaRPr lang="ru-RU" sz="28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Бобков Сергей Алексеевич, место работы ООО «</a:t>
            </a:r>
            <a:r>
              <a:rPr lang="ru-RU" sz="2800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Гриндата</a:t>
            </a:r>
            <a:r>
              <a:rPr lang="ru-RU" sz="28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», место учебы ПНИПУ</a:t>
            </a:r>
            <a:r>
              <a:rPr lang="ru-RU" sz="28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ссылка на портфолио</a:t>
            </a:r>
            <a:r>
              <a:rPr lang="ru-RU" sz="28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8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  <a:endParaRPr lang="ru-RU" sz="28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4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29D85A-7961-1E4F-BA70-89C180D63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1" t="20765" r="14845" b="17814"/>
          <a:stretch/>
        </p:blipFill>
        <p:spPr>
          <a:xfrm>
            <a:off x="1494019" y="614598"/>
            <a:ext cx="10088912" cy="544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9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84051" y="788353"/>
            <a:ext cx="105253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Автоматическая классификация</a:t>
            </a:r>
          </a:p>
          <a:p>
            <a:r>
              <a:rPr lang="ru-RU" sz="36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обращений граждан</a:t>
            </a:r>
            <a:r>
              <a:rPr lang="ru-RU" sz="36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ru-RU" sz="36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36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Рязанская область </a:t>
            </a:r>
            <a:r>
              <a:rPr lang="ru-RU" sz="36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автор задачи</a:t>
            </a:r>
            <a:endParaRPr lang="en-US" sz="36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40750" y="3979358"/>
            <a:ext cx="9254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Источники данных: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accent1"/>
                </a:solidFill>
                <a:hlinkClick r:id="rId2"/>
              </a:rPr>
              <a:t>https://</a:t>
            </a:r>
            <a:r>
              <a:rPr lang="en-US" sz="3600" dirty="0" smtClean="0">
                <a:solidFill>
                  <a:schemeClr val="accent1"/>
                </a:solidFill>
                <a:hlinkClick r:id="rId2"/>
              </a:rPr>
              <a:t>git.asi.ru/tasks/classification-appeals</a:t>
            </a:r>
            <a:endParaRPr lang="ru-RU" sz="3600" dirty="0" smtClean="0">
              <a:solidFill>
                <a:schemeClr val="accent1"/>
              </a:solidFill>
            </a:endParaRPr>
          </a:p>
          <a:p>
            <a:pPr marL="571500" indent="-571500">
              <a:buFontTx/>
              <a:buChar char="-"/>
            </a:pPr>
            <a:r>
              <a:rPr lang="ru-RU" sz="36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личные источники, полученный в ходе исследований</a:t>
            </a:r>
            <a:endParaRPr lang="en-US" sz="36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37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11338" y="377825"/>
            <a:ext cx="92548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Решение основано методах обработки естественного языка и машинного обучения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Объект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11077"/>
              </p:ext>
            </p:extLst>
          </p:nvPr>
        </p:nvGraphicFramePr>
        <p:xfrm>
          <a:off x="92075" y="92075"/>
          <a:ext cx="1016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Презентация" r:id="rId3" imgW="1015920" imgH="571680" progId="PowerPoint.Show.12">
                  <p:embed/>
                </p:oleObj>
              </mc:Choice>
              <mc:Fallback>
                <p:oleObj name="Презентация" r:id="rId3" imgW="1015920" imgH="5716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016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833" y="1455043"/>
            <a:ext cx="9377845" cy="48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31420" y="382426"/>
            <a:ext cx="9254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Детализация математической модели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Объект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11077"/>
              </p:ext>
            </p:extLst>
          </p:nvPr>
        </p:nvGraphicFramePr>
        <p:xfrm>
          <a:off x="92075" y="92075"/>
          <a:ext cx="1016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Презентация" r:id="rId3" imgW="1015920" imgH="571680" progId="PowerPoint.Show.12">
                  <p:embed/>
                </p:oleObj>
              </mc:Choice>
              <mc:Fallback>
                <p:oleObj name="Презентация" r:id="rId3" imgW="1015920" imgH="571680" progId="PowerPoint.Show.12">
                  <p:embed/>
                  <p:pic>
                    <p:nvPicPr>
                      <p:cNvPr id="3" name="Объект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016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22" y="962600"/>
            <a:ext cx="5811061" cy="521090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524784" y="1950245"/>
            <a:ext cx="43530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Вес – это некоторое число, которое подбирается в ходе «обучения» модели</a:t>
            </a: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Вес – обозначает «важность» того или иного слова</a:t>
            </a: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Благодаря весам можно интерпретировать решения, принятые моделью, а также контролировать «уверенность»</a:t>
            </a: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Если модель выдает низкую уверенность, то обращение передаётся на ручную </a:t>
            </a:r>
            <a:r>
              <a:rPr lang="ru-RU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модерацию</a:t>
            </a:r>
            <a:r>
              <a:rPr lang="ru-RU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55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11338" y="807403"/>
            <a:ext cx="92548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Использованные технологии</a:t>
            </a:r>
            <a:r>
              <a:rPr lang="ru-RU" sz="36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z="36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6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32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Язык 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программирования: 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3.6;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32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Библиотеки и 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компоненты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3200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sklearn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3200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pandas, </a:t>
            </a:r>
            <a:r>
              <a:rPr lang="en-US" sz="3200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flask, </a:t>
            </a:r>
            <a:r>
              <a:rPr lang="en-US" sz="3200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32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Сторонние 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сервисы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3200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Heroku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32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Среда для 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запуска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кроссплатформенное решение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виде веб-сервиса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6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96733" y="352099"/>
            <a:ext cx="872292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Итоги 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решения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Разработан веб сервис с 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доступом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Точность классификатора составляет 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~70%;</a:t>
            </a:r>
            <a:endParaRPr lang="ru-RU" sz="32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Сервис позволяет сократить время </a:t>
            </a:r>
            <a:r>
              <a:rPr lang="ru-RU" sz="3200" dirty="0" err="1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модерации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обращения с нескольких минут и более до миллисекунд</a:t>
            </a:r>
            <a:r>
              <a:rPr lang="en-US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Решение позволяет сократить издержки на рутинную работу.</a:t>
            </a:r>
            <a:endParaRPr lang="en-US" sz="32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200" dirty="0" smtClean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98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11338" y="765175"/>
            <a:ext cx="939338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Программное решение готово </a:t>
            </a:r>
            <a:r>
              <a:rPr lang="ru-RU" sz="3200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использования в действующих системах и решения реальных задач субъектов </a:t>
            </a:r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РФ. Исходный код решения и его компонентов – открытый.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Масштабируемость сервиса зависит от вычислительных ресурсов сервера, на котором запущено данное решение.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91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3420" b="4882"/>
          <a:stretch/>
        </p:blipFill>
        <p:spPr>
          <a:xfrm>
            <a:off x="1604865" y="1203649"/>
            <a:ext cx="10350759" cy="514116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531420" y="382426"/>
            <a:ext cx="9254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Главная страница сервиса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21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31420" y="382426"/>
            <a:ext cx="9254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Окно обращений</a:t>
            </a:r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3489"/>
          <a:stretch/>
        </p:blipFill>
        <p:spPr>
          <a:xfrm>
            <a:off x="1648478" y="1156996"/>
            <a:ext cx="10042779" cy="52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51505"/>
      </p:ext>
    </p:extLst>
  </p:cSld>
  <p:clrMapOvr>
    <a:masterClrMapping/>
  </p:clrMapOvr>
</p:sld>
</file>

<file path=ppt/theme/theme1.xml><?xml version="1.0" encoding="utf-8"?>
<a:theme xmlns:a="http://schemas.openxmlformats.org/drawingml/2006/main" name="DATAMASTERS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3368</TotalTime>
  <Words>392</Words>
  <Application>Microsoft Office PowerPoint</Application>
  <PresentationFormat>Широкоэкранный</PresentationFormat>
  <Paragraphs>70</Paragraphs>
  <Slides>15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Courier New</vt:lpstr>
      <vt:lpstr>Open Sans</vt:lpstr>
      <vt:lpstr>Arial</vt:lpstr>
      <vt:lpstr>Calibri</vt:lpstr>
      <vt:lpstr>DATAMASTERS</vt:lpstr>
      <vt:lpstr>Презентация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Перевалов Александр Максимович</cp:lastModifiedBy>
  <cp:revision>50</cp:revision>
  <dcterms:created xsi:type="dcterms:W3CDTF">2019-05-13T16:08:50Z</dcterms:created>
  <dcterms:modified xsi:type="dcterms:W3CDTF">2019-07-23T13:32:04Z</dcterms:modified>
</cp:coreProperties>
</file>